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59" r:id="rId5"/>
    <p:sldId id="261" r:id="rId6"/>
    <p:sldId id="262" r:id="rId7"/>
    <p:sldId id="266" r:id="rId8"/>
    <p:sldId id="268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155"/>
    <a:srgbClr val="000000"/>
    <a:srgbClr val="0E0F14"/>
    <a:srgbClr val="3E3E3E"/>
    <a:srgbClr val="BFBFBF"/>
    <a:srgbClr val="181818"/>
    <a:srgbClr val="34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1"/>
    <p:restoredTop sz="86420"/>
  </p:normalViewPr>
  <p:slideViewPr>
    <p:cSldViewPr snapToGrid="0" snapToObjects="1">
      <p:cViewPr varScale="1">
        <p:scale>
          <a:sx n="125" d="100"/>
          <a:sy n="125" d="100"/>
        </p:scale>
        <p:origin x="184" y="216"/>
      </p:cViewPr>
      <p:guideLst/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1A71C-2E90-3343-A6B6-6A49D5C7BD0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42C92-B8FC-A549-9C92-0545991E128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1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42C92-B8FC-A549-9C92-0545991E12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42C92-B8FC-A549-9C92-0545991E12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6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1B9C37-A763-574E-AA12-77763F80E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60F8F92-9C5A-BB47-A47D-6C4D88FBD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951775-835C-2B42-9C1C-EA285C3C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702388-68CE-6D4B-97B0-A594205C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4B464-9B3D-9C4B-9CEB-BA987BEF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C0ACD5-0803-2D48-9018-B0225BA7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619F8A-6A54-7D41-94EE-84658D0C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4CBEBE-7152-1546-81AE-0BCBF15D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71C4EC-701A-BC49-8F4F-EA473D14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508EE7-8BEA-EF47-A199-3FE53556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0E872E1-8DE9-D94D-B467-6850701A4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DD1E6C-B33B-4B49-8A97-CC8A87DC7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A312CC-2E08-ED45-A6FF-3B7A56A4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E86A89-9783-A141-88BE-E38E8812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3B611D-5A4C-2949-AB23-061FD537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B5C3F8-9340-6549-B3CC-28620885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4EBED-D5DF-3C44-8148-DBDD450E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1825A1-7306-3941-8A42-CA2B7265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6E5082-0E96-4C48-BF24-D4180E11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72771B-B960-534E-BF09-88A5E0BF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2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FD945-A526-3B44-B911-7067F9B1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2BDBC8-0FD7-CC43-9AB5-9EC51CB1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CE0A58-D29C-9B40-9877-D1D926E0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8E45D7-8C6E-EB4A-920E-68630141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EC01E7-00FC-2C4D-9BB3-A8E11F6E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4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858121-AC39-CC4C-8CD1-B87A1B02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9A8B57-783E-F141-A540-EB5B56400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A01173C-EF03-8A42-B25B-32A528CCB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98B139-ED24-9743-A739-7DFB8CC0A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9C1404-A9DE-E84A-B151-F1F3BFFA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56457B-3B83-324E-A39D-421719CD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6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B8D1D-5E07-164D-A7B9-0200B6CC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9270FC-BF16-7E43-ADC8-1BF926803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99DBC4-97B3-A84C-B90C-E2D0D07B2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2DCBDED-942A-3646-ADBF-257E11F47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10B17C-FF43-314D-A1BB-E82B15892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EBC4FA-4DFE-634A-97E4-DBF6C99A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BDB5A85-43D0-4344-B6E9-BC4A5A4E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85014D4-130D-9542-9401-60ECE4AC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BA5CB-2122-C543-9392-F6302071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85699D-53BD-B147-9076-9DECEFAC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79D080-1B82-DE4C-BFEE-71ADF6E5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CFC3781-B703-5D48-9250-B9AF26FE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0EED036-9481-0144-909E-06F48816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9636DF9-97B5-8440-BC81-97760826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0F497D-B392-1F41-8B20-E3D1051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8A309-5EE6-474A-88A9-82D46A5FD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452FBC-9235-E345-BBC5-98CD623DE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07C61A-C7C7-5540-A2F2-300F6C592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9CD121-5824-1C44-848B-642D66AB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A4512FE-9A61-5E41-9827-A5A420DB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17CC21-643E-7F4C-B631-8189B0F1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5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1DF291-C6F6-B346-9CC8-7861D86E1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30AB86-BAB7-E24D-8BEE-678D2468C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2AA1B8F-33F0-7344-BFDA-DD8592F82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DB0FEE-A41F-F24C-A7BB-BD368BF7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0FC875-C587-3F46-9F21-04BCA0C2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EB6E8-2101-DF47-AF5F-D4532B12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0524CB9-19C9-164A-8DDA-F32D0E9A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87E81B-57A8-CA41-B124-9AD2953E2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4F980E-A755-A54E-A7A7-02F0DD3CB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96A7-2659-AA45-B685-7050A302A1C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57719D-DAA8-D04D-AACE-460D73B42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D32A40-3BC7-FE49-8A5D-7061C39EA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93FDE-79C1-4E42-A508-43EE384569D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3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BFF193-8A2C-E94A-869C-14E1ED56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30218" y="151796"/>
            <a:ext cx="5053148" cy="50531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A4AFACF-2BAE-7947-9C3B-5B3005B1E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335" y="2888257"/>
            <a:ext cx="6618051" cy="135575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Electronic Safety Lock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925826-9960-9F4B-858C-F86260E67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11" y="4293827"/>
            <a:ext cx="6618051" cy="91111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+mj-lt"/>
              </a:rPr>
              <a:t>Edoardo Panichi – ID 1856156</a:t>
            </a:r>
          </a:p>
          <a:p>
            <a:pPr algn="l"/>
            <a:r>
              <a:rPr lang="en-US" sz="2000" dirty="0">
                <a:latin typeface="+mj-lt"/>
              </a:rPr>
              <a:t>Giulio Rosadi </a:t>
            </a:r>
            <a:r>
              <a:rPr lang="en-US" sz="2000" dirty="0"/>
              <a:t>– </a:t>
            </a:r>
            <a:r>
              <a:rPr lang="en-US" sz="2000" dirty="0">
                <a:latin typeface="+mj-lt"/>
              </a:rPr>
              <a:t>ID 1856156</a:t>
            </a:r>
          </a:p>
          <a:p>
            <a:pPr algn="l"/>
            <a:endParaRPr lang="en-US" sz="2000" dirty="0"/>
          </a:p>
        </p:txBody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9573AC-C5B5-584F-A7EF-6D95213D5685}"/>
              </a:ext>
            </a:extLst>
          </p:cNvPr>
          <p:cNvSpPr txBox="1"/>
          <p:nvPr/>
        </p:nvSpPr>
        <p:spPr>
          <a:xfrm>
            <a:off x="8857852" y="5713127"/>
            <a:ext cx="320831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i="1" dirty="0" err="1">
                <a:solidFill>
                  <a:schemeClr val="bg1"/>
                </a:solidFill>
                <a:latin typeface="+mj-lt"/>
              </a:rPr>
              <a:t>edoardo.panichi@studio.unibo.it</a:t>
            </a:r>
            <a:endParaRPr lang="en-US" i="1" dirty="0">
              <a:solidFill>
                <a:schemeClr val="bg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i="1" dirty="0" err="1">
                <a:solidFill>
                  <a:schemeClr val="bg1"/>
                </a:solidFill>
                <a:latin typeface="+mj-lt"/>
              </a:rPr>
              <a:t>giulio.rosadi@studio.unibo.it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59E9523-B4FF-4E4B-9AB1-103608DCDFD3}"/>
              </a:ext>
            </a:extLst>
          </p:cNvPr>
          <p:cNvGrpSpPr/>
          <p:nvPr/>
        </p:nvGrpSpPr>
        <p:grpSpPr>
          <a:xfrm>
            <a:off x="928049" y="468036"/>
            <a:ext cx="3459043" cy="1817911"/>
            <a:chOff x="1456687" y="509614"/>
            <a:chExt cx="3459043" cy="1817911"/>
          </a:xfrm>
        </p:grpSpPr>
        <p:pic>
          <p:nvPicPr>
            <p:cNvPr id="13" name="Immagine 12" descr="Immagine che contiene segnale&#10;&#10;Descrizione generata automaticamente">
              <a:extLst>
                <a:ext uri="{FF2B5EF4-FFF2-40B4-BE49-F238E27FC236}">
                  <a16:creationId xmlns:a16="http://schemas.microsoft.com/office/drawing/2014/main" id="{88146939-31D1-364B-B47A-632A3CE1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2365643" y="551194"/>
              <a:ext cx="2550087" cy="1734753"/>
            </a:xfrm>
            <a:prstGeom prst="rect">
              <a:avLst/>
            </a:prstGeom>
          </p:spPr>
        </p:pic>
        <p:pic>
          <p:nvPicPr>
            <p:cNvPr id="18" name="Immagine 17" descr="Immagine che contiene esterni, segnale, palo, cibo&#10;&#10;Descrizione generata automaticamente">
              <a:extLst>
                <a:ext uri="{FF2B5EF4-FFF2-40B4-BE49-F238E27FC236}">
                  <a16:creationId xmlns:a16="http://schemas.microsoft.com/office/drawing/2014/main" id="{AE8034D1-C160-A444-A610-1461350B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687" y="509614"/>
              <a:ext cx="1817911" cy="1817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9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99EF93-A6EA-8140-B52A-68F08BF6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354" y="2576817"/>
            <a:ext cx="3732244" cy="1702952"/>
          </a:xfrm>
        </p:spPr>
        <p:txBody>
          <a:bodyPr>
            <a:normAutofit/>
          </a:bodyPr>
          <a:lstStyle/>
          <a:p>
            <a:r>
              <a:rPr lang="en-US" sz="4400" dirty="0"/>
              <a:t>Motivations of the Project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 descr="Immagine che contiene scatola, computer, stanza, orologio&#10;&#10;Descrizione generata automaticamente">
            <a:extLst>
              <a:ext uri="{FF2B5EF4-FFF2-40B4-BE49-F238E27FC236}">
                <a16:creationId xmlns:a16="http://schemas.microsoft.com/office/drawing/2014/main" id="{CF9ED225-0156-884F-8D10-D782A4077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" b="7990"/>
          <a:stretch/>
        </p:blipFill>
        <p:spPr>
          <a:xfrm>
            <a:off x="1021239" y="1123692"/>
            <a:ext cx="2625876" cy="261811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F6E4788-A0AE-CA4A-877E-C97016CE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31" y="1063133"/>
            <a:ext cx="1805511" cy="1615933"/>
          </a:xfrm>
          <a:prstGeom prst="rect">
            <a:avLst/>
          </a:prstGeom>
        </p:spPr>
      </p:pic>
      <p:sp>
        <p:nvSpPr>
          <p:cNvPr id="40" name="Rectangle 31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FEB2C15-D095-784A-B735-22F144ED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38" y="4479178"/>
            <a:ext cx="2625877" cy="1604207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magine 13" descr="Immagine che contiene segnale, giallo, palo, arresto&#10;&#10;Descrizione generata automaticamente">
            <a:extLst>
              <a:ext uri="{FF2B5EF4-FFF2-40B4-BE49-F238E27FC236}">
                <a16:creationId xmlns:a16="http://schemas.microsoft.com/office/drawing/2014/main" id="{53B9969A-2722-3749-93F3-AE4758C9A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333" y="3439568"/>
            <a:ext cx="2042348" cy="2643817"/>
          </a:xfrm>
          <a:prstGeom prst="rect">
            <a:avLst/>
          </a:prstGeom>
        </p:spPr>
      </p:pic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A084C98-4E45-C141-9720-08D4C126A707}"/>
              </a:ext>
            </a:extLst>
          </p:cNvPr>
          <p:cNvSpPr txBox="1"/>
          <p:nvPr/>
        </p:nvSpPr>
        <p:spPr>
          <a:xfrm>
            <a:off x="1756252" y="719757"/>
            <a:ext cx="1107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Daily Use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2A67175-37ED-C441-946E-3FDAA080F70A}"/>
              </a:ext>
            </a:extLst>
          </p:cNvPr>
          <p:cNvSpPr txBox="1"/>
          <p:nvPr/>
        </p:nvSpPr>
        <p:spPr>
          <a:xfrm>
            <a:off x="4277461" y="718164"/>
            <a:ext cx="2516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Multiple Application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B7222AB-F225-A14F-86FE-1B5EF5FF4135}"/>
              </a:ext>
            </a:extLst>
          </p:cNvPr>
          <p:cNvSpPr txBox="1"/>
          <p:nvPr/>
        </p:nvSpPr>
        <p:spPr>
          <a:xfrm>
            <a:off x="4262143" y="3008644"/>
            <a:ext cx="2516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Safety Reasons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20A36E3-A232-B545-B13A-715A830F6E9B}"/>
              </a:ext>
            </a:extLst>
          </p:cNvPr>
          <p:cNvSpPr txBox="1"/>
          <p:nvPr/>
        </p:nvSpPr>
        <p:spPr>
          <a:xfrm>
            <a:off x="1075812" y="4095103"/>
            <a:ext cx="2516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Challenging</a:t>
            </a:r>
          </a:p>
        </p:txBody>
      </p:sp>
    </p:spTree>
    <p:extLst>
      <p:ext uri="{BB962C8B-B14F-4D97-AF65-F5344CB8AC3E}">
        <p14:creationId xmlns:p14="http://schemas.microsoft.com/office/powerpoint/2010/main" val="342354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CAF35-DA2E-3841-8FBC-136FFB13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64" y="2053342"/>
            <a:ext cx="4657731" cy="2474382"/>
          </a:xfrm>
        </p:spPr>
        <p:txBody>
          <a:bodyPr>
            <a:normAutofit/>
          </a:bodyPr>
          <a:lstStyle/>
          <a:p>
            <a:r>
              <a:rPr lang="en-US" sz="6000" dirty="0"/>
              <a:t>Multiple Applications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6505123-57A9-2947-A4BC-0B055F821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C8CBF6B-25F3-0347-A857-705796888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559FC9-1F52-8847-8A67-CE0A625F6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78624" y="26673"/>
            <a:ext cx="3913376" cy="3228226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63D04F-8E12-BC4C-BEC4-EABDF06DE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174998" y="4131544"/>
            <a:ext cx="3028828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6802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B27D1-2EE1-BE4B-9122-F35FB85B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3" y="2792106"/>
            <a:ext cx="4679951" cy="952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 Resources</a:t>
            </a: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lato, blu, autobus, via&#10;&#10;Descrizione generata automaticamente">
            <a:extLst>
              <a:ext uri="{FF2B5EF4-FFF2-40B4-BE49-F238E27FC236}">
                <a16:creationId xmlns:a16="http://schemas.microsoft.com/office/drawing/2014/main" id="{0646EA81-E553-E042-B903-B8FADE52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25" y="643467"/>
            <a:ext cx="2066925" cy="2624667"/>
          </a:xfrm>
          <a:prstGeom prst="rect">
            <a:avLst/>
          </a:prstGeom>
        </p:spPr>
      </p:pic>
      <p:sp>
        <p:nvSpPr>
          <p:cNvPr id="23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ascia, orologio&#10;&#10;Descrizione generata automaticamente">
            <a:extLst>
              <a:ext uri="{FF2B5EF4-FFF2-40B4-BE49-F238E27FC236}">
                <a16:creationId xmlns:a16="http://schemas.microsoft.com/office/drawing/2014/main" id="{EEFAC563-6CBF-C54F-9562-97A70D86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49" y="3589866"/>
            <a:ext cx="2627311" cy="2627311"/>
          </a:xfrm>
          <a:prstGeom prst="rect">
            <a:avLst/>
          </a:prstGeom>
        </p:spPr>
      </p:pic>
      <p:pic>
        <p:nvPicPr>
          <p:cNvPr id="27" name="Immagine 26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6F59ADDE-48BC-F948-BA73-002AEE42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663110" cy="2142480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A37D620-D53B-7F48-AF7A-3BEAC098A434}"/>
              </a:ext>
            </a:extLst>
          </p:cNvPr>
          <p:cNvSpPr/>
          <p:nvPr/>
        </p:nvSpPr>
        <p:spPr>
          <a:xfrm>
            <a:off x="-1" y="4628926"/>
            <a:ext cx="6531161" cy="2229074"/>
          </a:xfrm>
          <a:custGeom>
            <a:avLst/>
            <a:gdLst>
              <a:gd name="connsiteX0" fmla="*/ 0 w 6516873"/>
              <a:gd name="connsiteY0" fmla="*/ 0 h 2214785"/>
              <a:gd name="connsiteX1" fmla="*/ 6516873 w 6516873"/>
              <a:gd name="connsiteY1" fmla="*/ 0 h 2214785"/>
              <a:gd name="connsiteX2" fmla="*/ 6516873 w 6516873"/>
              <a:gd name="connsiteY2" fmla="*/ 2214785 h 2214785"/>
              <a:gd name="connsiteX3" fmla="*/ 0 w 6516873"/>
              <a:gd name="connsiteY3" fmla="*/ 2214785 h 2214785"/>
              <a:gd name="connsiteX4" fmla="*/ 0 w 6516873"/>
              <a:gd name="connsiteY4" fmla="*/ 0 h 2214785"/>
              <a:gd name="connsiteX0" fmla="*/ 0 w 6516873"/>
              <a:gd name="connsiteY0" fmla="*/ 0 h 2214785"/>
              <a:gd name="connsiteX1" fmla="*/ 6516873 w 6516873"/>
              <a:gd name="connsiteY1" fmla="*/ 0 h 2214785"/>
              <a:gd name="connsiteX2" fmla="*/ 5645336 w 6516873"/>
              <a:gd name="connsiteY2" fmla="*/ 2100485 h 2214785"/>
              <a:gd name="connsiteX3" fmla="*/ 0 w 6516873"/>
              <a:gd name="connsiteY3" fmla="*/ 2214785 h 2214785"/>
              <a:gd name="connsiteX4" fmla="*/ 0 w 6516873"/>
              <a:gd name="connsiteY4" fmla="*/ 0 h 2214785"/>
              <a:gd name="connsiteX0" fmla="*/ 0 w 6516873"/>
              <a:gd name="connsiteY0" fmla="*/ 0 h 2271935"/>
              <a:gd name="connsiteX1" fmla="*/ 6516873 w 6516873"/>
              <a:gd name="connsiteY1" fmla="*/ 0 h 2271935"/>
              <a:gd name="connsiteX2" fmla="*/ 5516748 w 6516873"/>
              <a:gd name="connsiteY2" fmla="*/ 2271935 h 2271935"/>
              <a:gd name="connsiteX3" fmla="*/ 0 w 6516873"/>
              <a:gd name="connsiteY3" fmla="*/ 2214785 h 2271935"/>
              <a:gd name="connsiteX4" fmla="*/ 0 w 6516873"/>
              <a:gd name="connsiteY4" fmla="*/ 0 h 2271935"/>
              <a:gd name="connsiteX0" fmla="*/ 0 w 6302561"/>
              <a:gd name="connsiteY0" fmla="*/ 0 h 2271935"/>
              <a:gd name="connsiteX1" fmla="*/ 6302561 w 6302561"/>
              <a:gd name="connsiteY1" fmla="*/ 0 h 2271935"/>
              <a:gd name="connsiteX2" fmla="*/ 5516748 w 6302561"/>
              <a:gd name="connsiteY2" fmla="*/ 2271935 h 2271935"/>
              <a:gd name="connsiteX3" fmla="*/ 0 w 6302561"/>
              <a:gd name="connsiteY3" fmla="*/ 2214785 h 2271935"/>
              <a:gd name="connsiteX4" fmla="*/ 0 w 6302561"/>
              <a:gd name="connsiteY4" fmla="*/ 0 h 2271935"/>
              <a:gd name="connsiteX0" fmla="*/ 0 w 6502586"/>
              <a:gd name="connsiteY0" fmla="*/ 0 h 2271935"/>
              <a:gd name="connsiteX1" fmla="*/ 6502586 w 6502586"/>
              <a:gd name="connsiteY1" fmla="*/ 57150 h 2271935"/>
              <a:gd name="connsiteX2" fmla="*/ 5516748 w 6502586"/>
              <a:gd name="connsiteY2" fmla="*/ 2271935 h 2271935"/>
              <a:gd name="connsiteX3" fmla="*/ 0 w 6502586"/>
              <a:gd name="connsiteY3" fmla="*/ 2214785 h 2271935"/>
              <a:gd name="connsiteX4" fmla="*/ 0 w 6502586"/>
              <a:gd name="connsiteY4" fmla="*/ 0 h 2271935"/>
              <a:gd name="connsiteX0" fmla="*/ 0 w 6502586"/>
              <a:gd name="connsiteY0" fmla="*/ 0 h 2214785"/>
              <a:gd name="connsiteX1" fmla="*/ 6502586 w 6502586"/>
              <a:gd name="connsiteY1" fmla="*/ 57150 h 2214785"/>
              <a:gd name="connsiteX2" fmla="*/ 5516748 w 6502586"/>
              <a:gd name="connsiteY2" fmla="*/ 2214785 h 2214785"/>
              <a:gd name="connsiteX3" fmla="*/ 0 w 6502586"/>
              <a:gd name="connsiteY3" fmla="*/ 2214785 h 2214785"/>
              <a:gd name="connsiteX4" fmla="*/ 0 w 6502586"/>
              <a:gd name="connsiteY4" fmla="*/ 0 h 2214785"/>
              <a:gd name="connsiteX0" fmla="*/ 0 w 6531161"/>
              <a:gd name="connsiteY0" fmla="*/ 0 h 2214785"/>
              <a:gd name="connsiteX1" fmla="*/ 6531161 w 6531161"/>
              <a:gd name="connsiteY1" fmla="*/ 28575 h 2214785"/>
              <a:gd name="connsiteX2" fmla="*/ 5516748 w 6531161"/>
              <a:gd name="connsiteY2" fmla="*/ 2214785 h 2214785"/>
              <a:gd name="connsiteX3" fmla="*/ 0 w 6531161"/>
              <a:gd name="connsiteY3" fmla="*/ 2214785 h 2214785"/>
              <a:gd name="connsiteX4" fmla="*/ 0 w 6531161"/>
              <a:gd name="connsiteY4" fmla="*/ 0 h 221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1161" h="2214785">
                <a:moveTo>
                  <a:pt x="0" y="0"/>
                </a:moveTo>
                <a:lnTo>
                  <a:pt x="6531161" y="28575"/>
                </a:lnTo>
                <a:lnTo>
                  <a:pt x="5516748" y="2214785"/>
                </a:lnTo>
                <a:lnTo>
                  <a:pt x="0" y="2214785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DF7A3F2-9290-7F43-90C4-D326BD5B5201}"/>
              </a:ext>
            </a:extLst>
          </p:cNvPr>
          <p:cNvSpPr txBox="1"/>
          <p:nvPr/>
        </p:nvSpPr>
        <p:spPr>
          <a:xfrm>
            <a:off x="8464734" y="58452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Logisim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56D9509-A75B-BF45-9681-267C3C56721A}"/>
              </a:ext>
            </a:extLst>
          </p:cNvPr>
          <p:cNvSpPr txBox="1"/>
          <p:nvPr/>
        </p:nvSpPr>
        <p:spPr>
          <a:xfrm>
            <a:off x="8464734" y="3374829"/>
            <a:ext cx="356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Digital Design - Morris Mano, </a:t>
            </a:r>
            <a:r>
              <a:rPr lang="en-US" dirty="0" err="1">
                <a:latin typeface="+mj-lt"/>
              </a:rPr>
              <a:t>Ciletti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65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74F7929-41D6-F843-9DB7-DFC63E8B8764}"/>
              </a:ext>
            </a:extLst>
          </p:cNvPr>
          <p:cNvSpPr/>
          <p:nvPr/>
        </p:nvSpPr>
        <p:spPr>
          <a:xfrm>
            <a:off x="0" y="0"/>
            <a:ext cx="12191999" cy="424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3F03035-0CD7-7643-898A-7EE0F4184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775"/>
          <a:stretch/>
        </p:blipFill>
        <p:spPr>
          <a:xfrm>
            <a:off x="4971365" y="3906540"/>
            <a:ext cx="2249270" cy="224927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6FCBBBAB-B31B-E948-9179-15B0655F224B}"/>
              </a:ext>
            </a:extLst>
          </p:cNvPr>
          <p:cNvSpPr/>
          <p:nvPr/>
        </p:nvSpPr>
        <p:spPr>
          <a:xfrm>
            <a:off x="-1587" y="0"/>
            <a:ext cx="12191999" cy="2929180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5A3A47D-DCE4-CD45-BCDC-3B053643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438" y="977360"/>
            <a:ext cx="9605948" cy="9744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Circuit</a:t>
            </a:r>
          </a:p>
        </p:txBody>
      </p:sp>
    </p:spTree>
    <p:extLst>
      <p:ext uri="{BB962C8B-B14F-4D97-AF65-F5344CB8AC3E}">
        <p14:creationId xmlns:p14="http://schemas.microsoft.com/office/powerpoint/2010/main" val="84975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E5DEA-5347-854E-9512-6896C7E4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417021"/>
            <a:ext cx="6465287" cy="9119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Key-Parts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AB0FE9C5-CACF-164E-877D-E2EF302F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6" y="919418"/>
            <a:ext cx="3483526" cy="11034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26E9FB7-B16E-D14D-B67C-6C86319FC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32" y="919418"/>
            <a:ext cx="2466289" cy="23642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366563-3B3C-CB40-9819-C6A28460F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84" y="4025559"/>
            <a:ext cx="3125949" cy="222868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C85F65A3-113B-C64D-B739-9011368021E7}"/>
              </a:ext>
            </a:extLst>
          </p:cNvPr>
          <p:cNvSpPr/>
          <p:nvPr/>
        </p:nvSpPr>
        <p:spPr>
          <a:xfrm>
            <a:off x="241735" y="2653450"/>
            <a:ext cx="42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ED1DE1AF-C2E1-EB48-A793-6C9A45982F6F}"/>
              </a:ext>
            </a:extLst>
          </p:cNvPr>
          <p:cNvSpPr/>
          <p:nvPr/>
        </p:nvSpPr>
        <p:spPr>
          <a:xfrm>
            <a:off x="210738" y="2620542"/>
            <a:ext cx="4356000" cy="807332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F14CB05-FD22-D349-8DFF-D4F05A02F00B}"/>
              </a:ext>
            </a:extLst>
          </p:cNvPr>
          <p:cNvSpPr txBox="1"/>
          <p:nvPr/>
        </p:nvSpPr>
        <p:spPr>
          <a:xfrm>
            <a:off x="1766612" y="476250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Multiplexers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F7F2488-C09D-C24F-A011-A2444AFF2157}"/>
              </a:ext>
            </a:extLst>
          </p:cNvPr>
          <p:cNvSpPr txBox="1"/>
          <p:nvPr/>
        </p:nvSpPr>
        <p:spPr>
          <a:xfrm>
            <a:off x="6010981" y="435910"/>
            <a:ext cx="93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Counter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117D152-C205-BE4C-B231-54B38125BEAD}"/>
              </a:ext>
            </a:extLst>
          </p:cNvPr>
          <p:cNvSpPr txBox="1"/>
          <p:nvPr/>
        </p:nvSpPr>
        <p:spPr>
          <a:xfrm>
            <a:off x="1649932" y="3524465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Comparators</a:t>
            </a:r>
          </a:p>
        </p:txBody>
      </p:sp>
      <p:pic>
        <p:nvPicPr>
          <p:cNvPr id="33" name="Immagine 32" descr="Immagine che contiene circuito, orologio&#10;&#10;Descrizione generata automaticamente">
            <a:extLst>
              <a:ext uri="{FF2B5EF4-FFF2-40B4-BE49-F238E27FC236}">
                <a16:creationId xmlns:a16="http://schemas.microsoft.com/office/drawing/2014/main" id="{6B3778E7-EC04-B548-8E51-0B0895177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35" y="919418"/>
            <a:ext cx="2804299" cy="2046055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F901158-F574-A14C-A812-5051911536D2}"/>
              </a:ext>
            </a:extLst>
          </p:cNvPr>
          <p:cNvSpPr txBox="1"/>
          <p:nvPr/>
        </p:nvSpPr>
        <p:spPr>
          <a:xfrm>
            <a:off x="9528358" y="470305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Shift Register</a:t>
            </a:r>
          </a:p>
        </p:txBody>
      </p:sp>
    </p:spTree>
    <p:extLst>
      <p:ext uri="{BB962C8B-B14F-4D97-AF65-F5344CB8AC3E}">
        <p14:creationId xmlns:p14="http://schemas.microsoft.com/office/powerpoint/2010/main" val="302254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segnale, stanza, orologio&#10;&#10;Descrizione generata automaticamente">
            <a:extLst>
              <a:ext uri="{FF2B5EF4-FFF2-40B4-BE49-F238E27FC236}">
                <a16:creationId xmlns:a16="http://schemas.microsoft.com/office/drawing/2014/main" id="{5A996712-FEAB-A64F-B025-27CEB014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70" y="480058"/>
            <a:ext cx="11508054" cy="589787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13E8183-322A-AA46-9D33-CC6C8855BA23}"/>
              </a:ext>
            </a:extLst>
          </p:cNvPr>
          <p:cNvSpPr/>
          <p:nvPr/>
        </p:nvSpPr>
        <p:spPr>
          <a:xfrm>
            <a:off x="0" y="0"/>
            <a:ext cx="12192000" cy="480060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93EA056-3A98-6747-BD23-984607D0E346}"/>
              </a:ext>
            </a:extLst>
          </p:cNvPr>
          <p:cNvSpPr/>
          <p:nvPr/>
        </p:nvSpPr>
        <p:spPr>
          <a:xfrm>
            <a:off x="0" y="6377940"/>
            <a:ext cx="12192000" cy="480060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866920F-147B-F340-AECB-8E8996849081}"/>
              </a:ext>
            </a:extLst>
          </p:cNvPr>
          <p:cNvSpPr/>
          <p:nvPr/>
        </p:nvSpPr>
        <p:spPr>
          <a:xfrm>
            <a:off x="11714988" y="-1"/>
            <a:ext cx="477012" cy="6857999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DED5985-0DF2-124A-ADCE-4F2921589D80}"/>
              </a:ext>
            </a:extLst>
          </p:cNvPr>
          <p:cNvSpPr/>
          <p:nvPr/>
        </p:nvSpPr>
        <p:spPr>
          <a:xfrm>
            <a:off x="-8709" y="1"/>
            <a:ext cx="477012" cy="6857999"/>
          </a:xfrm>
          <a:prstGeom prst="rect">
            <a:avLst/>
          </a:pr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8AF708-4143-484F-983B-5557C00AB357}"/>
              </a:ext>
            </a:extLst>
          </p:cNvPr>
          <p:cNvSpPr txBox="1"/>
          <p:nvPr/>
        </p:nvSpPr>
        <p:spPr>
          <a:xfrm>
            <a:off x="1166909" y="3429000"/>
            <a:ext cx="154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User Friendly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3D1D9FF-D41C-C34F-8BAB-7686CE4E1382}"/>
              </a:ext>
            </a:extLst>
          </p:cNvPr>
          <p:cNvSpPr txBox="1"/>
          <p:nvPr/>
        </p:nvSpPr>
        <p:spPr>
          <a:xfrm>
            <a:off x="5458876" y="2499073"/>
            <a:ext cx="154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Safe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3DC41C-E3E5-DF4E-B8C0-F1CFC8A4A1E6}"/>
              </a:ext>
            </a:extLst>
          </p:cNvPr>
          <p:cNvSpPr txBox="1"/>
          <p:nvPr/>
        </p:nvSpPr>
        <p:spPr>
          <a:xfrm>
            <a:off x="9476510" y="3428997"/>
            <a:ext cx="154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Versatile</a:t>
            </a:r>
          </a:p>
        </p:txBody>
      </p:sp>
    </p:spTree>
    <p:extLst>
      <p:ext uri="{BB962C8B-B14F-4D97-AF65-F5344CB8AC3E}">
        <p14:creationId xmlns:p14="http://schemas.microsoft.com/office/powerpoint/2010/main" val="321419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E925826-9960-9F4B-858C-F86260E67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11" y="4293827"/>
            <a:ext cx="6618051" cy="91111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+mj-lt"/>
              </a:rPr>
              <a:t>Edoardo Panichi – ID 1856156</a:t>
            </a:r>
          </a:p>
          <a:p>
            <a:pPr algn="l"/>
            <a:r>
              <a:rPr lang="en-US" sz="2000" dirty="0">
                <a:latin typeface="+mj-lt"/>
              </a:rPr>
              <a:t>Giulio Rosadi </a:t>
            </a:r>
            <a:r>
              <a:rPr lang="en-US" sz="2000" dirty="0"/>
              <a:t>– </a:t>
            </a:r>
            <a:r>
              <a:rPr lang="en-US" sz="2000" dirty="0">
                <a:latin typeface="+mj-lt"/>
              </a:rPr>
              <a:t>ID 1856156</a:t>
            </a:r>
          </a:p>
          <a:p>
            <a:pPr algn="l"/>
            <a:endParaRPr lang="en-US" sz="2000" dirty="0"/>
          </a:p>
        </p:txBody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3E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9573AC-C5B5-584F-A7EF-6D95213D5685}"/>
              </a:ext>
            </a:extLst>
          </p:cNvPr>
          <p:cNvSpPr txBox="1"/>
          <p:nvPr/>
        </p:nvSpPr>
        <p:spPr>
          <a:xfrm>
            <a:off x="8857852" y="5713127"/>
            <a:ext cx="3208315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i="1" dirty="0" err="1">
                <a:solidFill>
                  <a:schemeClr val="bg1"/>
                </a:solidFill>
                <a:latin typeface="+mj-lt"/>
              </a:rPr>
              <a:t>edoardo.panichi@studio.unibo.it</a:t>
            </a:r>
            <a:endParaRPr lang="en-US" i="1" dirty="0">
              <a:solidFill>
                <a:schemeClr val="bg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i="1" dirty="0" err="1">
                <a:solidFill>
                  <a:schemeClr val="bg1"/>
                </a:solidFill>
                <a:latin typeface="+mj-lt"/>
              </a:rPr>
              <a:t>giulio.rosadi@studio.unibo.it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59E9523-B4FF-4E4B-9AB1-103608DCDFD3}"/>
              </a:ext>
            </a:extLst>
          </p:cNvPr>
          <p:cNvGrpSpPr/>
          <p:nvPr/>
        </p:nvGrpSpPr>
        <p:grpSpPr>
          <a:xfrm>
            <a:off x="928049" y="468036"/>
            <a:ext cx="3459043" cy="1817911"/>
            <a:chOff x="1456687" y="509614"/>
            <a:chExt cx="3459043" cy="1817911"/>
          </a:xfrm>
        </p:grpSpPr>
        <p:pic>
          <p:nvPicPr>
            <p:cNvPr id="13" name="Immagine 12" descr="Immagine che contiene segnale&#10;&#10;Descrizione generata automaticamente">
              <a:extLst>
                <a:ext uri="{FF2B5EF4-FFF2-40B4-BE49-F238E27FC236}">
                  <a16:creationId xmlns:a16="http://schemas.microsoft.com/office/drawing/2014/main" id="{88146939-31D1-364B-B47A-632A3CE1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2365643" y="551194"/>
              <a:ext cx="2550087" cy="1734753"/>
            </a:xfrm>
            <a:prstGeom prst="rect">
              <a:avLst/>
            </a:prstGeom>
          </p:spPr>
        </p:pic>
        <p:pic>
          <p:nvPicPr>
            <p:cNvPr id="18" name="Immagine 17" descr="Immagine che contiene esterni, segnale, palo, cibo&#10;&#10;Descrizione generata automaticamente">
              <a:extLst>
                <a:ext uri="{FF2B5EF4-FFF2-40B4-BE49-F238E27FC236}">
                  <a16:creationId xmlns:a16="http://schemas.microsoft.com/office/drawing/2014/main" id="{AE8034D1-C160-A444-A610-1461350B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1456687" y="509614"/>
              <a:ext cx="1817911" cy="1817911"/>
            </a:xfrm>
            <a:prstGeom prst="rect">
              <a:avLst/>
            </a:prstGeom>
          </p:spPr>
        </p:pic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F835E9-2CD9-6948-9EB7-9BDD3D74319A}"/>
              </a:ext>
            </a:extLst>
          </p:cNvPr>
          <p:cNvSpPr txBox="1"/>
          <p:nvPr/>
        </p:nvSpPr>
        <p:spPr>
          <a:xfrm>
            <a:off x="8586440" y="2665425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2413087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100</Words>
  <Application>Microsoft Macintosh PowerPoint</Application>
  <PresentationFormat>Widescreen</PresentationFormat>
  <Paragraphs>30</Paragraphs>
  <Slides>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Electronic Safety Lock</vt:lpstr>
      <vt:lpstr>Motivations of the Project</vt:lpstr>
      <vt:lpstr>Multiple Applications</vt:lpstr>
      <vt:lpstr>Used Resources</vt:lpstr>
      <vt:lpstr>Our Circuit</vt:lpstr>
      <vt:lpstr>Key-Parts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Safety Lock</dc:title>
  <dc:creator>Edoardo Panichi - edoardo.panichi@studio.unibo.it</dc:creator>
  <cp:lastModifiedBy>Edoardo Panichi - edoardo.panichi@studio.unibo.it</cp:lastModifiedBy>
  <cp:revision>6</cp:revision>
  <dcterms:created xsi:type="dcterms:W3CDTF">2019-10-24T11:50:02Z</dcterms:created>
  <dcterms:modified xsi:type="dcterms:W3CDTF">2019-10-25T01:50:07Z</dcterms:modified>
</cp:coreProperties>
</file>